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13"/>
  </p:notesMasterIdLst>
  <p:sldIdLst>
    <p:sldId id="570" r:id="rId2"/>
    <p:sldId id="610" r:id="rId3"/>
    <p:sldId id="601" r:id="rId4"/>
    <p:sldId id="600" r:id="rId5"/>
    <p:sldId id="602" r:id="rId6"/>
    <p:sldId id="609" r:id="rId7"/>
    <p:sldId id="603" r:id="rId8"/>
    <p:sldId id="608" r:id="rId9"/>
    <p:sldId id="604" r:id="rId10"/>
    <p:sldId id="605" r:id="rId11"/>
    <p:sldId id="606" r:id="rId12"/>
  </p:sldIdLst>
  <p:sldSz cx="18288000" cy="10288588"/>
  <p:notesSz cx="6858000" cy="9144000"/>
  <p:defaultTextStyle>
    <a:defPPr>
      <a:defRPr lang="ru-RU"/>
    </a:defPPr>
    <a:lvl1pPr marL="0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28282"/>
    <a:srgbClr val="C5C5C5"/>
    <a:srgbClr val="D5D5D5"/>
    <a:srgbClr val="383838"/>
    <a:srgbClr val="F9393E"/>
    <a:srgbClr val="FFB9B9"/>
    <a:srgbClr val="F39191"/>
    <a:srgbClr val="EF6B6B"/>
    <a:srgbClr val="EB4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5220" autoAdjust="0"/>
  </p:normalViewPr>
  <p:slideViewPr>
    <p:cSldViewPr snapToGrid="0">
      <p:cViewPr varScale="1">
        <p:scale>
          <a:sx n="72" d="100"/>
          <a:sy n="72" d="100"/>
        </p:scale>
        <p:origin x="96" y="174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582" y="102"/>
      </p:cViewPr>
      <p:guideLst>
        <p:guide orient="horz" pos="2880"/>
        <p:guide pos="2160"/>
      </p:guideLst>
    </p:cSldViewPr>
  </p:notesViewPr>
  <p:gridSpacing cx="365761" cy="36576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BCA8-F940-4B2C-BED6-5BA47B679EE9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6486-6481-4517-93D6-377984602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1282170" y="3898651"/>
            <a:ext cx="15772407" cy="5367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pPr marL="0" marR="0" lvl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Text</a:t>
            </a:r>
          </a:p>
          <a:p>
            <a:pPr lvl="5"/>
            <a:r>
              <a:rPr lang="en-US" dirty="0"/>
              <a:t>Text</a:t>
            </a:r>
          </a:p>
          <a:p>
            <a:pPr lvl="6"/>
            <a:r>
              <a:rPr lang="en-US" dirty="0"/>
              <a:t>Text</a:t>
            </a:r>
          </a:p>
          <a:p>
            <a:pPr lvl="7"/>
            <a:endParaRPr lang="en-US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295907" y="1083638"/>
            <a:ext cx="15772407" cy="2436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7011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360314" rtl="0" eaLnBrk="1" latinLnBrk="0" hangingPunct="1">
        <a:lnSpc>
          <a:spcPct val="90000"/>
        </a:lnSpc>
        <a:spcBef>
          <a:spcPct val="0"/>
        </a:spcBef>
        <a:buNone/>
        <a:defRPr sz="8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360314" rtl="0" eaLnBrk="1" fontAlgn="auto" latinLnBrk="0" hangingPunct="1">
        <a:lnSpc>
          <a:spcPct val="100000"/>
        </a:lnSpc>
        <a:spcBef>
          <a:spcPts val="744"/>
        </a:spcBef>
        <a:spcAft>
          <a:spcPts val="0"/>
        </a:spcAft>
        <a:buClrTx/>
        <a:buSzPct val="100000"/>
        <a:buFontTx/>
        <a:buNone/>
        <a:tabLst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70871" rtl="0" eaLnBrk="1" latinLnBrk="0" hangingPunct="1">
        <a:lnSpc>
          <a:spcPct val="100000"/>
        </a:lnSpc>
        <a:spcBef>
          <a:spcPts val="744"/>
        </a:spcBef>
        <a:buSzPct val="100000"/>
        <a:buFontTx/>
        <a:buNone/>
        <a:defRPr sz="42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670871" rtl="0" eaLnBrk="1" latinLnBrk="0" hangingPunct="1">
        <a:lnSpc>
          <a:spcPct val="150000"/>
        </a:lnSpc>
        <a:spcBef>
          <a:spcPts val="744"/>
        </a:spcBef>
        <a:buSzPct val="100000"/>
        <a:buFontTx/>
        <a:buNone/>
        <a:defRPr sz="1505" kern="12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1360314" rtl="0" eaLnBrk="1" latinLnBrk="0" hangingPunct="1">
        <a:lnSpc>
          <a:spcPct val="100000"/>
        </a:lnSpc>
        <a:spcBef>
          <a:spcPts val="744"/>
        </a:spcBef>
        <a:buSzPct val="100000"/>
        <a:buFontTx/>
        <a:buNone/>
        <a:defRPr sz="2700" b="1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1360314" rtl="0" eaLnBrk="1" latinLnBrk="0" hangingPunct="1">
        <a:lnSpc>
          <a:spcPct val="100000"/>
        </a:lnSpc>
        <a:spcBef>
          <a:spcPts val="744"/>
        </a:spcBef>
        <a:buSzPct val="100000"/>
        <a:buFontTx/>
        <a:buNone/>
        <a:defRPr sz="18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1360314" rtl="0" eaLnBrk="1" latinLnBrk="0" hangingPunct="1">
        <a:lnSpc>
          <a:spcPct val="100000"/>
        </a:lnSpc>
        <a:spcBef>
          <a:spcPts val="744"/>
        </a:spcBef>
        <a:buFontTx/>
        <a:buNone/>
        <a:defRPr sz="1350" b="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6pPr>
      <a:lvl7pPr marL="0" indent="0" algn="l" defTabSz="1360314" rtl="0" eaLnBrk="1" latinLnBrk="0" hangingPunct="1">
        <a:lnSpc>
          <a:spcPct val="100000"/>
        </a:lnSpc>
        <a:spcBef>
          <a:spcPts val="744"/>
        </a:spcBef>
        <a:buFontTx/>
        <a:buNone/>
        <a:defRPr sz="1200" b="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7pPr>
      <a:lvl8pPr marL="0" marR="0" indent="0" algn="l" defTabSz="1360314" rtl="0" eaLnBrk="1" fontAlgn="auto" latinLnBrk="0" hangingPunct="1">
        <a:lnSpc>
          <a:spcPct val="90000"/>
        </a:lnSpc>
        <a:spcBef>
          <a:spcPts val="744"/>
        </a:spcBef>
        <a:spcAft>
          <a:spcPts val="0"/>
        </a:spcAft>
        <a:buClrTx/>
        <a:buSzTx/>
        <a:buFontTx/>
        <a:buNone/>
        <a:tabLst/>
        <a:defRPr sz="1203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68587" indent="0" algn="l" defTabSz="1360314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None/>
        <a:defRPr sz="26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1pPr>
      <a:lvl2pPr marL="680157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2pPr>
      <a:lvl3pPr marL="1360314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3pPr>
      <a:lvl4pPr marL="2040471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4pPr>
      <a:lvl5pPr marL="2720630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5pPr>
      <a:lvl6pPr marL="3400785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6pPr>
      <a:lvl7pPr marL="4080944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7pPr>
      <a:lvl8pPr marL="4761101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8pPr>
      <a:lvl9pPr marL="5441258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L/earth%20mound_draft%20project%20documentation/Zeszyt%205%20Ocena%20skuteczno&#347;ci%20i%20koncepcja/2014.1470.221_03_Profil%20wa&#322;u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L/earth%20mound_draft%20project%20documentation/Zeszyt%205%20Ocena%20skuteczno&#347;ci%20i%20koncepcja/2014.1470.221_04_Przekr&#243;j%20wa&#322;u%20z%20nasadzeniami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47"/>
          <p:cNvCxnSpPr/>
          <p:nvPr/>
        </p:nvCxnSpPr>
        <p:spPr>
          <a:xfrm flipV="1">
            <a:off x="14393467" y="6649037"/>
            <a:ext cx="1885949" cy="188624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46"/>
          <p:cNvCxnSpPr/>
          <p:nvPr/>
        </p:nvCxnSpPr>
        <p:spPr>
          <a:xfrm flipV="1">
            <a:off x="3894536" y="-17123"/>
            <a:ext cx="5144293" cy="514508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pic>
        <p:nvPicPr>
          <p:cNvPr id="4" name="Obrázek 3" descr="Obsah obrázku kreslení, talíř&#10;&#10;Popis byl vytvořen automaticky">
            <a:extLst>
              <a:ext uri="{FF2B5EF4-FFF2-40B4-BE49-F238E27FC236}">
                <a16:creationId xmlns:a16="http://schemas.microsoft.com/office/drawing/2014/main" id="{EF1E3976-37B6-4AD1-A065-7CEE6B898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4" y="345335"/>
            <a:ext cx="1450012" cy="56906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D29403-6168-AAB4-5AB8-8AC6A1C4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01" y="173858"/>
            <a:ext cx="8623642" cy="43049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7ACD7F-F54C-9145-6438-947FADE6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584" y="4478791"/>
            <a:ext cx="8637459" cy="43049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B991D8-D79E-EEC1-849E-CDD8A00ED734}"/>
              </a:ext>
            </a:extLst>
          </p:cNvPr>
          <p:cNvSpPr txBox="1"/>
          <p:nvPr/>
        </p:nvSpPr>
        <p:spPr>
          <a:xfrm>
            <a:off x="11013851" y="3304500"/>
            <a:ext cx="7016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</a:t>
            </a:r>
            <a:r>
              <a:rPr lang="cs-CZ" sz="36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ýstavba zemního valu omezujícího</a:t>
            </a:r>
          </a:p>
          <a:p>
            <a:r>
              <a:rPr lang="cs-CZ" sz="36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vliv dolu </a:t>
            </a:r>
            <a:r>
              <a:rPr lang="cs-CZ" sz="3600" b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Turów</a:t>
            </a:r>
            <a:r>
              <a:rPr lang="cs-CZ" sz="36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na příhraniční oblasti. </a:t>
            </a:r>
            <a:endParaRPr lang="cs-CZ" sz="3600" dirty="0"/>
          </a:p>
        </p:txBody>
      </p:sp>
      <p:pic>
        <p:nvPicPr>
          <p:cNvPr id="17" name="image1.jpeg">
            <a:extLst>
              <a:ext uri="{FF2B5EF4-FFF2-40B4-BE49-F238E27FC236}">
                <a16:creationId xmlns:a16="http://schemas.microsoft.com/office/drawing/2014/main" id="{375A4FED-C635-E002-5C29-CE835BC7CB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07875" y="4878524"/>
            <a:ext cx="5371178" cy="139681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F172D91-A710-8EB6-9A6D-F5F68BD7B49A}"/>
              </a:ext>
            </a:extLst>
          </p:cNvPr>
          <p:cNvSpPr txBox="1"/>
          <p:nvPr/>
        </p:nvSpPr>
        <p:spPr>
          <a:xfrm>
            <a:off x="1886661" y="8809762"/>
            <a:ext cx="91600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OG - obszar górniczy = hranice dobývacího prostoru</a:t>
            </a:r>
          </a:p>
          <a:p>
            <a:r>
              <a:rPr lang="pl-PL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TG – teren górniczy = hranice těžební oblasti</a:t>
            </a:r>
          </a:p>
          <a:p>
            <a:r>
              <a:rPr lang="pl-PL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Zasięg obecnej odkrywki = rozsah akruální skrývky</a:t>
            </a:r>
          </a:p>
          <a:p>
            <a:r>
              <a:rPr lang="pl-PL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Projektowany pas zieleni izolacyjnej = Navržený výplňový zelený pás (izolace) </a:t>
            </a:r>
            <a:endParaRPr lang="cs-CZ" sz="1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03980" y="24493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7477432" y="995309"/>
            <a:ext cx="39244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Závěry rozptylové studie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CF6889-B4F2-5D53-9AAD-076B1133ED3F}"/>
              </a:ext>
            </a:extLst>
          </p:cNvPr>
          <p:cNvSpPr txBox="1"/>
          <p:nvPr/>
        </p:nvSpPr>
        <p:spPr>
          <a:xfrm>
            <a:off x="2562511" y="1873341"/>
            <a:ext cx="148364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Na základě analýzy koeficientu poklesu koncentrací lze konstatovat, že výstavba zemního valu nebude mít prakticky žádný vliv na kvalitu ovzduší, avšak těsně za valem dojde k jevu "přenosu znečištění" a koncentrace se zde mohou zvýšit maximálně na cca 2 %. Je však třeba zvláště zdůraznit, že zde modelované koncentrace jsou hluboko pod 10 % přípustné úrovně a u ročních průměrných koncentrací PM2,5 se jedná o nárůst z 0,363 na 0,369 </a:t>
            </a:r>
            <a:r>
              <a:rPr lang="el-GR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μ</a:t>
            </a:r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g/m</a:t>
            </a:r>
            <a:r>
              <a:rPr lang="cs-CZ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3 </a:t>
            </a:r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 u PM10 z 1,35 na 1,37 </a:t>
            </a:r>
            <a:r>
              <a:rPr lang="el-GR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μ</a:t>
            </a:r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g/m</a:t>
            </a:r>
            <a:r>
              <a:rPr lang="cs-CZ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3 </a:t>
            </a:r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, což znamená, že tyto hodnoty jsou zanedbatelně nízké. </a:t>
            </a:r>
          </a:p>
          <a:p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V Uhelné, ve dnech, kdy může být vliv povrchového dolu větší, zemní val prakticky nijak nepřispěje ke zlepšení kvality ovzduší – koncentrace zůstanou velmi podobné a v ročním měřítku může být přínos maximálně kolem 1 %. </a:t>
            </a:r>
          </a:p>
          <a:p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S ohledem na výše uvedené lze učinit konečný závěr, že </a:t>
            </a:r>
            <a:r>
              <a:rPr lang="cs-CZ" sz="2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výstavba zemního valu s výsadbou nezlepší kvalitu ovzduší v České republice, a to i proto, že vliv dolu v této oblasti je zanedbatelný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7347620" y="1832435"/>
            <a:ext cx="39292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Závěry pohledové studie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E707785-FF7A-D2A0-847A-FFCBD83B3433}"/>
              </a:ext>
            </a:extLst>
          </p:cNvPr>
          <p:cNvSpPr txBox="1"/>
          <p:nvPr/>
        </p:nvSpPr>
        <p:spPr>
          <a:xfrm>
            <a:off x="2073499" y="3119237"/>
            <a:ext cx="139220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Na základě provedené analýzy krajinného rázu lze konstatovat, že výstavba zemního valu ještě před realizací výsadby bude mít znatelný vliv a sníží výhled na povrchový důl z lokality Uhelná. </a:t>
            </a:r>
          </a:p>
          <a:p>
            <a:endParaRPr lang="cs-CZ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Použití výsadby nejen zlepší stav krajiny a přírody, ale zároveň přispěje k výraznému snížení výhledu na důl z lokality Uhelná</a:t>
            </a:r>
            <a:r>
              <a:rPr lang="cs-CZ" sz="20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endParaRPr lang="cs-CZ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217452" y="0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4844585" y="484594"/>
            <a:ext cx="5700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Projekt je víceoborovou studií</a:t>
            </a:r>
            <a:endParaRPr lang="cs-CZ" sz="4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57D8B6E-A078-70D7-36A8-3B17A18FAE3B}"/>
              </a:ext>
            </a:extLst>
          </p:cNvPr>
          <p:cNvSpPr txBox="1"/>
          <p:nvPr/>
        </p:nvSpPr>
        <p:spPr>
          <a:xfrm>
            <a:off x="965915" y="2994219"/>
            <a:ext cx="16249191" cy="386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820" marR="1729105">
              <a:lnSpc>
                <a:spcPct val="147000"/>
              </a:lnSpc>
              <a:spcAft>
                <a:spcPts val="0"/>
              </a:spcAft>
            </a:pPr>
            <a:r>
              <a:rPr lang="cs-CZ" sz="2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1 Akustická analýza</a:t>
            </a:r>
          </a:p>
          <a:p>
            <a:pPr marL="210820" marR="2630805">
              <a:lnSpc>
                <a:spcPct val="158000"/>
              </a:lnSpc>
              <a:spcBef>
                <a:spcPts val="150"/>
              </a:spcBef>
              <a:spcAft>
                <a:spcPts val="0"/>
              </a:spcAft>
            </a:pPr>
            <a:r>
              <a:rPr lang="cs-CZ" sz="2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2. Analýza vlivu na ovzduší s ohledem na prašnost </a:t>
            </a:r>
          </a:p>
          <a:p>
            <a:pPr marL="210820" marR="2630805">
              <a:lnSpc>
                <a:spcPct val="158000"/>
              </a:lnSpc>
              <a:spcBef>
                <a:spcPts val="150"/>
              </a:spcBef>
              <a:spcAft>
                <a:spcPts val="0"/>
              </a:spcAft>
            </a:pPr>
            <a:r>
              <a:rPr lang="cs-CZ" sz="2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3. Analýza vlivu na krajinu</a:t>
            </a:r>
          </a:p>
          <a:p>
            <a:pPr marL="622300" marR="559435" indent="-412750">
              <a:lnSpc>
                <a:spcPct val="115000"/>
              </a:lnSpc>
              <a:spcAft>
                <a:spcPts val="0"/>
              </a:spcAft>
            </a:pPr>
            <a:r>
              <a:rPr lang="cs-CZ" sz="2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4. Geotechnická analýza vlivu zemního valu (výsypky v předpolí povrchového dolu) na stabilitu svahu těžební jámy dolu </a:t>
            </a:r>
            <a:r>
              <a:rPr lang="cs-CZ" sz="28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Turów</a:t>
            </a:r>
            <a:endParaRPr lang="cs-CZ" sz="28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542925" indent="-542925"/>
            <a:r>
              <a:rPr lang="cs-CZ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 </a:t>
            </a:r>
            <a:r>
              <a:rPr lang="cs-CZ" sz="24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5. Analýza účinnosti zemního valu a přípravný návrh výsypky v předpolí povrchového dolu – koncept výstavby zemního   valu omezujícího vliv </a:t>
            </a:r>
            <a:r>
              <a:rPr lang="cs-CZ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   </a:t>
            </a:r>
            <a:r>
              <a:rPr lang="cs-CZ" sz="24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dolu </a:t>
            </a:r>
            <a:r>
              <a:rPr lang="cs-CZ" sz="24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Turów</a:t>
            </a:r>
            <a:r>
              <a:rPr lang="cs-CZ" sz="24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na příhraniční oblasti vypracovaný pro společnost PGE </a:t>
            </a:r>
            <a:r>
              <a:rPr lang="cs-CZ" sz="24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GiEK</a:t>
            </a:r>
            <a:r>
              <a:rPr lang="cs-CZ" sz="24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S.A. oddělení KWB </a:t>
            </a:r>
            <a:r>
              <a:rPr lang="cs-CZ" sz="24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Turów</a:t>
            </a:r>
            <a:r>
              <a:rPr lang="cs-CZ" sz="24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2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4BA57B-5224-A219-CB1D-1F70D510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203" y="928490"/>
            <a:ext cx="13455333" cy="73912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B662EF-8048-D323-839C-8CEC6E0DF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2391" y="7717284"/>
            <a:ext cx="6230219" cy="19147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7128679" y="222576"/>
            <a:ext cx="28520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Pohledová mapa</a:t>
            </a:r>
          </a:p>
        </p:txBody>
      </p:sp>
    </p:spTree>
    <p:extLst>
      <p:ext uri="{BB962C8B-B14F-4D97-AF65-F5344CB8AC3E}">
        <p14:creationId xmlns:p14="http://schemas.microsoft.com/office/powerpoint/2010/main" val="31072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A1BC51F-0516-A428-FB66-4F870888B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36013"/>
              </p:ext>
            </p:extLst>
          </p:nvPr>
        </p:nvGraphicFramePr>
        <p:xfrm>
          <a:off x="2794715" y="1285519"/>
          <a:ext cx="12698569" cy="73151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34094">
                  <a:extLst>
                    <a:ext uri="{9D8B030D-6E8A-4147-A177-3AD203B41FA5}">
                      <a16:colId xmlns:a16="http://schemas.microsoft.com/office/drawing/2014/main" val="552909009"/>
                    </a:ext>
                  </a:extLst>
                </a:gridCol>
                <a:gridCol w="7464475">
                  <a:extLst>
                    <a:ext uri="{9D8B030D-6E8A-4147-A177-3AD203B41FA5}">
                      <a16:colId xmlns:a16="http://schemas.microsoft.com/office/drawing/2014/main" val="3194134958"/>
                    </a:ext>
                  </a:extLst>
                </a:gridCol>
              </a:tblGrid>
              <a:tr h="549794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Výška </a:t>
                      </a:r>
                      <a:r>
                        <a:rPr lang="cs-CZ" sz="2000" spc="-10" dirty="0">
                          <a:solidFill>
                            <a:schemeClr val="tx1"/>
                          </a:solidFill>
                          <a:effectLst/>
                        </a:rPr>
                        <a:t>zemního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valu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1,0 m</a:t>
                      </a:r>
                      <a:r>
                        <a:rPr lang="cs-CZ" sz="2000" spc="-3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5,0 </a:t>
                      </a:r>
                      <a:r>
                        <a:rPr lang="cs-CZ" sz="2000" spc="-5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62802"/>
                  </a:ext>
                </a:extLst>
              </a:tr>
              <a:tr h="805805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Šířka koruny </a:t>
                      </a:r>
                      <a:r>
                        <a:rPr lang="cs-CZ" sz="2000" spc="-20" dirty="0">
                          <a:solidFill>
                            <a:schemeClr val="tx1"/>
                          </a:solidFill>
                          <a:effectLst/>
                        </a:rPr>
                        <a:t>valu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20,0 m (špice zemního valu ve východní části cca 17,0 </a:t>
                      </a:r>
                      <a:r>
                        <a:rPr lang="cs-CZ" sz="2000" spc="-25" dirty="0">
                          <a:solidFill>
                            <a:schemeClr val="tx1"/>
                          </a:solidFill>
                          <a:effectLst/>
                        </a:rPr>
                        <a:t>m)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47328"/>
                  </a:ext>
                </a:extLst>
              </a:tr>
              <a:tr h="1154147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Sklon </a:t>
                      </a:r>
                      <a:r>
                        <a:rPr lang="cs-CZ" sz="2000" spc="-10" dirty="0">
                          <a:solidFill>
                            <a:schemeClr val="tx1"/>
                          </a:solidFill>
                          <a:effectLst/>
                        </a:rPr>
                        <a:t>náspů/svahů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55"/>
                        </a:spcBef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  <a:tabLst>
                          <a:tab pos="271145" algn="l"/>
                        </a:tabLs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Severní svah - 1 : </a:t>
                      </a:r>
                      <a:r>
                        <a:rPr lang="cs-CZ" sz="2000" spc="-25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595"/>
                        </a:spcBef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Char char=""/>
                        <a:tabLst>
                          <a:tab pos="271145" algn="l"/>
                        </a:tabLs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Jižní svah - 1 : 2 ve střední části 1 : </a:t>
                      </a:r>
                      <a:r>
                        <a:rPr lang="cs-CZ" sz="2000" spc="-5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20031"/>
                  </a:ext>
                </a:extLst>
              </a:tr>
              <a:tr h="549794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Šířka valu u </a:t>
                      </a:r>
                      <a:r>
                        <a:rPr lang="cs-CZ" sz="2000" spc="-10" dirty="0">
                          <a:solidFill>
                            <a:schemeClr val="tx1"/>
                          </a:solidFill>
                          <a:effectLst/>
                        </a:rPr>
                        <a:t>základny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24,0 m</a:t>
                      </a:r>
                      <a:r>
                        <a:rPr lang="cs-CZ" sz="2000" spc="-35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42,0 </a:t>
                      </a:r>
                      <a:r>
                        <a:rPr lang="cs-CZ" sz="2000" spc="-5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53402"/>
                  </a:ext>
                </a:extLst>
              </a:tr>
              <a:tr h="549794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Délka </a:t>
                      </a:r>
                      <a:r>
                        <a:rPr lang="cs-CZ" sz="2000" spc="-20">
                          <a:solidFill>
                            <a:schemeClr val="tx1"/>
                          </a:solidFill>
                          <a:effectLst/>
                        </a:rPr>
                        <a:t>valu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1012,0 </a:t>
                      </a:r>
                      <a:r>
                        <a:rPr lang="cs-CZ" sz="2000" spc="-5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11593"/>
                  </a:ext>
                </a:extLst>
              </a:tr>
              <a:tr h="555390">
                <a:tc>
                  <a:txBody>
                    <a:bodyPr/>
                    <a:lstStyle/>
                    <a:p>
                      <a:pPr marL="6985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Objem použité zeminy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287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cca 148,000 m</a:t>
                      </a:r>
                      <a:r>
                        <a:rPr lang="cs-CZ" sz="2000" spc="-25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62045"/>
                  </a:ext>
                </a:extLst>
              </a:tr>
              <a:tr h="549794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spc="-10">
                          <a:solidFill>
                            <a:schemeClr val="tx1"/>
                          </a:solidFill>
                          <a:effectLst/>
                        </a:rPr>
                        <a:t>Povrch vrcholu valu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cca 19 920 m2 = 19,92 </a:t>
                      </a:r>
                      <a:r>
                        <a:rPr lang="cs-CZ" sz="2000" spc="-25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7374"/>
                  </a:ext>
                </a:extLst>
              </a:tr>
              <a:tr h="556789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Plocha pro výstavbu </a:t>
                      </a:r>
                      <a:r>
                        <a:rPr lang="cs-CZ" sz="2000" spc="-20">
                          <a:solidFill>
                            <a:schemeClr val="tx1"/>
                          </a:solidFill>
                          <a:effectLst/>
                        </a:rPr>
                        <a:t>valu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cca 40 120 m2 = 40,12 </a:t>
                      </a:r>
                      <a:r>
                        <a:rPr lang="cs-CZ" sz="2000" spc="-25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86917"/>
                  </a:ext>
                </a:extLst>
              </a:tr>
              <a:tr h="938708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spc="-10">
                          <a:solidFill>
                            <a:schemeClr val="tx1"/>
                          </a:solidFill>
                          <a:effectLst/>
                        </a:rPr>
                        <a:t>Zemina na výstavbu valu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Písčito-štěrkové půdy, s co nejmenším obsahem kompaktní zeminy (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</a:rPr>
                        <a:t>navážková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 půda).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64734"/>
                  </a:ext>
                </a:extLst>
              </a:tr>
              <a:tr h="549794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Finální výška </a:t>
                      </a:r>
                      <a:r>
                        <a:rPr lang="cs-CZ" sz="2000" spc="-10">
                          <a:solidFill>
                            <a:schemeClr val="tx1"/>
                          </a:solidFill>
                          <a:effectLst/>
                        </a:rPr>
                        <a:t>zeleně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15,0 </a:t>
                      </a:r>
                      <a:r>
                        <a:rPr lang="cs-CZ" sz="2000" spc="-5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67379"/>
                  </a:ext>
                </a:extLst>
              </a:tr>
              <a:tr h="555390"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Přeložka silnice o šířce 3,0 </a:t>
                      </a:r>
                      <a:r>
                        <a:rPr lang="cs-CZ" sz="2000" spc="-5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700 </a:t>
                      </a:r>
                      <a:r>
                        <a:rPr lang="cs-CZ" sz="2000" spc="-5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0734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B7408416-F8F6-2C5A-3E1B-B5CC47ADF386}"/>
              </a:ext>
            </a:extLst>
          </p:cNvPr>
          <p:cNvSpPr txBox="1"/>
          <p:nvPr/>
        </p:nvSpPr>
        <p:spPr>
          <a:xfrm>
            <a:off x="6436059" y="553140"/>
            <a:ext cx="5647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/>
              <a:t>Základní parametry valu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DD53C71-22FE-2233-563F-8D7C88158BFB}"/>
              </a:ext>
            </a:extLst>
          </p:cNvPr>
          <p:cNvSpPr txBox="1"/>
          <p:nvPr/>
        </p:nvSpPr>
        <p:spPr>
          <a:xfrm>
            <a:off x="2794715" y="8501242"/>
            <a:ext cx="1269856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Předpokládaná doba výstavby valu činí 4 až 7 měsíců a doba výsadby 3 až 5 měsíců. Celková předpokládaná doba potřebná k vytvoření náspu a výsadbě zeleného pásu bude činit 7 až 12 </a:t>
            </a:r>
            <a:r>
              <a:rPr lang="cs-CZ" sz="2800" spc="-1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měsíců.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2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8060209" y="804608"/>
            <a:ext cx="21675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Situační plán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E11A4A-D557-81CC-CC71-64088332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4" y="1771711"/>
            <a:ext cx="17019856" cy="45869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8BA020-B8AA-14B7-637C-A87485E19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741" y="6741711"/>
            <a:ext cx="7062433" cy="28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90153" y="0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8060209" y="804608"/>
            <a:ext cx="1725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 valu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2656DD-70DA-397A-2478-B1DA7593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44" y="1581631"/>
            <a:ext cx="17240656" cy="45615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6BFD4BE-3674-C774-95D2-A048E8F32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667" y="6412414"/>
            <a:ext cx="7878274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10456846" y="8445272"/>
            <a:ext cx="68531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Běžný příčný řez zemním valem s výsadbou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16B9BB-D5B8-CFE2-7A01-1C28A12EC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89" y="31972"/>
            <a:ext cx="17575848" cy="67564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62B012-E1B3-8C0B-D803-6D5DE3C23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13" y="6482177"/>
            <a:ext cx="8470488" cy="37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0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36782" y="0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7128679" y="222576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Výsadba výplňové zeleně </a:t>
            </a:r>
            <a:endParaRPr lang="cs-CZ" sz="32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6536315-3F87-6CCD-5011-A3E7F225C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83719"/>
              </p:ext>
            </p:extLst>
          </p:nvPr>
        </p:nvGraphicFramePr>
        <p:xfrm>
          <a:off x="176464" y="1005434"/>
          <a:ext cx="8398665" cy="9060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9401">
                  <a:extLst>
                    <a:ext uri="{9D8B030D-6E8A-4147-A177-3AD203B41FA5}">
                      <a16:colId xmlns:a16="http://schemas.microsoft.com/office/drawing/2014/main" val="1712304947"/>
                    </a:ext>
                  </a:extLst>
                </a:gridCol>
                <a:gridCol w="3675148">
                  <a:extLst>
                    <a:ext uri="{9D8B030D-6E8A-4147-A177-3AD203B41FA5}">
                      <a16:colId xmlns:a16="http://schemas.microsoft.com/office/drawing/2014/main" val="375081777"/>
                    </a:ext>
                  </a:extLst>
                </a:gridCol>
                <a:gridCol w="1070172">
                  <a:extLst>
                    <a:ext uri="{9D8B030D-6E8A-4147-A177-3AD203B41FA5}">
                      <a16:colId xmlns:a16="http://schemas.microsoft.com/office/drawing/2014/main" val="747738339"/>
                    </a:ext>
                  </a:extLst>
                </a:gridCol>
                <a:gridCol w="1070172">
                  <a:extLst>
                    <a:ext uri="{9D8B030D-6E8A-4147-A177-3AD203B41FA5}">
                      <a16:colId xmlns:a16="http://schemas.microsoft.com/office/drawing/2014/main" val="2020881500"/>
                    </a:ext>
                  </a:extLst>
                </a:gridCol>
                <a:gridCol w="1633772">
                  <a:extLst>
                    <a:ext uri="{9D8B030D-6E8A-4147-A177-3AD203B41FA5}">
                      <a16:colId xmlns:a16="http://schemas.microsoft.com/office/drawing/2014/main" val="1194626945"/>
                    </a:ext>
                  </a:extLst>
                </a:gridCol>
              </a:tblGrid>
              <a:tr h="400704">
                <a:tc rowSpan="2"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</a:endParaRPr>
                    </a:p>
                    <a:p>
                      <a:pPr marL="7874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cs-CZ" sz="1100" spc="-20">
                          <a:effectLst/>
                        </a:rPr>
                        <a:t>Poř. č.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marL="1167130" marR="11582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cs-CZ" sz="1100" spc="-10" dirty="0">
                          <a:effectLst/>
                        </a:rPr>
                        <a:t>Druh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1775" algn="l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Podíl </a:t>
                      </a:r>
                      <a:r>
                        <a:rPr lang="cs-CZ" sz="1100" spc="-10">
                          <a:effectLst/>
                        </a:rPr>
                        <a:t>rozlohy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2075" marR="78740" indent="-3810" algn="ctr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Přibližný počet stromů na rozlohu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9830364"/>
                  </a:ext>
                </a:extLst>
              </a:tr>
              <a:tr h="4425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67335" algn="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[%]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 marR="24765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[m</a:t>
                      </a:r>
                      <a:r>
                        <a:rPr lang="cs-CZ" sz="1100" spc="-25" baseline="30000">
                          <a:effectLst/>
                        </a:rPr>
                        <a:t>2</a:t>
                      </a:r>
                      <a:r>
                        <a:rPr lang="cs-CZ" sz="1100" spc="-25">
                          <a:effectLst/>
                        </a:rPr>
                        <a:t>]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07516"/>
                  </a:ext>
                </a:extLst>
              </a:tr>
              <a:tr h="503799">
                <a:tc gridSpan="5">
                  <a:txBody>
                    <a:bodyPr/>
                    <a:lstStyle/>
                    <a:p>
                      <a:pPr marL="2240915" marR="223393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cs-CZ" sz="1200" spc="-10">
                          <a:effectLst/>
                        </a:rPr>
                        <a:t>Povinné </a:t>
                      </a:r>
                      <a:r>
                        <a:rPr lang="cs-CZ" sz="1200">
                          <a:effectLst/>
                        </a:rPr>
                        <a:t>práce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49592"/>
                  </a:ext>
                </a:extLst>
              </a:tr>
              <a:tr h="513523">
                <a:tc gridSpan="2">
                  <a:txBody>
                    <a:bodyPr/>
                    <a:lstStyle/>
                    <a:p>
                      <a:pPr marL="69850" algn="l">
                        <a:lnSpc>
                          <a:spcPts val="1330"/>
                        </a:lnSpc>
                      </a:pPr>
                      <a:r>
                        <a:rPr lang="cs-CZ" sz="1200">
                          <a:effectLst/>
                        </a:rPr>
                        <a:t>Severní pás (šířka 10,0 </a:t>
                      </a:r>
                      <a:r>
                        <a:rPr lang="cs-CZ" sz="1200" spc="-35">
                          <a:effectLst/>
                        </a:rPr>
                        <a:t>m)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635" algn="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 </a:t>
                      </a:r>
                      <a:r>
                        <a:rPr lang="cs-CZ" sz="1100" spc="-25">
                          <a:effectLst/>
                        </a:rPr>
                        <a:t>900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</a:t>
                      </a:r>
                      <a:r>
                        <a:rPr lang="cs-CZ" sz="1100" spc="-25">
                          <a:effectLst/>
                        </a:rPr>
                        <a:t>475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2226787"/>
                  </a:ext>
                </a:extLst>
              </a:tr>
              <a:tr h="513523">
                <a:tc>
                  <a:txBody>
                    <a:bodyPr/>
                    <a:lstStyle/>
                    <a:p>
                      <a:pPr marL="889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5"/>
                        </a:lnSpc>
                      </a:pPr>
                      <a:r>
                        <a:rPr lang="cs-CZ" sz="1100">
                          <a:effectLst/>
                        </a:rPr>
                        <a:t>borovice lesní (Pinus sylvestris) </a:t>
                      </a:r>
                      <a:r>
                        <a:rPr lang="cs-CZ" sz="1100" spc="-50">
                          <a:effectLst/>
                        </a:rPr>
                        <a:t>/</a:t>
                      </a:r>
                      <a:endParaRPr lang="cs-CZ" sz="1100">
                        <a:effectLst/>
                      </a:endParaRPr>
                    </a:p>
                    <a:p>
                      <a:pPr marL="69850" algn="l">
                        <a:lnSpc>
                          <a:spcPts val="1210"/>
                        </a:lnSpc>
                      </a:pPr>
                      <a:r>
                        <a:rPr lang="cs-CZ" sz="1100">
                          <a:effectLst/>
                        </a:rPr>
                        <a:t>borovice černá (Pinus </a:t>
                      </a:r>
                      <a:r>
                        <a:rPr lang="cs-CZ" sz="1100" spc="-10">
                          <a:effectLst/>
                        </a:rPr>
                        <a:t>nigra)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</a:t>
                      </a:r>
                      <a:r>
                        <a:rPr lang="cs-CZ" sz="1100" spc="-25">
                          <a:effectLst/>
                        </a:rPr>
                        <a:t>435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609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9110166"/>
                  </a:ext>
                </a:extLst>
              </a:tr>
              <a:tr h="279132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bříza bělokorá (Betula </a:t>
                      </a:r>
                      <a:r>
                        <a:rPr lang="cs-CZ" sz="1100" spc="-10">
                          <a:effectLst/>
                        </a:rPr>
                        <a:t>pendula)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485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371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9439716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40"/>
                        </a:lnSpc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dub červený (Quercus </a:t>
                      </a:r>
                      <a:r>
                        <a:rPr lang="cs-CZ" sz="1100" spc="-10">
                          <a:effectLst/>
                        </a:rPr>
                        <a:t>rubra)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990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248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5019273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modřín evropský (Larix </a:t>
                      </a:r>
                      <a:r>
                        <a:rPr lang="cs-CZ" sz="1100" spc="-10">
                          <a:effectLst/>
                        </a:rPr>
                        <a:t>decidua)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990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248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4607689"/>
                  </a:ext>
                </a:extLst>
              </a:tr>
              <a:tr h="513523">
                <a:tc gridSpan="2">
                  <a:txBody>
                    <a:bodyPr/>
                    <a:lstStyle/>
                    <a:p>
                      <a:pPr marL="69850" algn="l">
                        <a:lnSpc>
                          <a:spcPts val="1330"/>
                        </a:lnSpc>
                      </a:pPr>
                      <a:r>
                        <a:rPr lang="cs-CZ" sz="1200">
                          <a:effectLst/>
                        </a:rPr>
                        <a:t>Jižní pás (šířka 7,0 </a:t>
                      </a:r>
                      <a:r>
                        <a:rPr lang="cs-CZ" sz="1200" spc="-25">
                          <a:effectLst/>
                        </a:rPr>
                        <a:t>m)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635" algn="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</a:t>
                      </a:r>
                      <a:r>
                        <a:rPr lang="cs-CZ" sz="1100" spc="-25">
                          <a:effectLst/>
                        </a:rPr>
                        <a:t>950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738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3953002"/>
                  </a:ext>
                </a:extLst>
              </a:tr>
              <a:tr h="527140">
                <a:tc>
                  <a:txBody>
                    <a:bodyPr/>
                    <a:lstStyle/>
                    <a:p>
                      <a:pPr marL="889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42620" algn="l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borovice lesní (Pinus sylvestris) / borovice černá (Pinus nigra)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55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</a:t>
                      </a:r>
                      <a:r>
                        <a:rPr lang="cs-CZ" sz="1100" spc="-25">
                          <a:effectLst/>
                        </a:rPr>
                        <a:t>823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956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0912877"/>
                  </a:ext>
                </a:extLst>
              </a:tr>
              <a:tr h="279132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bříza bělokorá (Betula </a:t>
                      </a:r>
                      <a:r>
                        <a:rPr lang="cs-CZ" sz="1100" spc="-10">
                          <a:effectLst/>
                        </a:rPr>
                        <a:t>pendula)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043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261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9546099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15"/>
                        </a:lnSpc>
                      </a:pPr>
                      <a:r>
                        <a:rPr lang="cs-CZ" sz="1100" spc="-10">
                          <a:effectLst/>
                        </a:rPr>
                        <a:t>trnovník akát </a:t>
                      </a:r>
                      <a:r>
                        <a:rPr lang="cs-CZ" sz="1100">
                          <a:effectLst/>
                        </a:rPr>
                        <a:t>(Robinia </a:t>
                      </a:r>
                      <a:r>
                        <a:rPr lang="cs-CZ" sz="1100" spc="-10">
                          <a:effectLst/>
                        </a:rPr>
                        <a:t>pseudoacacia)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695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174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212205"/>
                  </a:ext>
                </a:extLst>
              </a:tr>
              <a:tr h="279132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modřín evropský (Larix </a:t>
                      </a:r>
                      <a:r>
                        <a:rPr lang="cs-CZ" sz="1100" spc="-10">
                          <a:effectLst/>
                        </a:rPr>
                        <a:t>decidua)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348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87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2587369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40"/>
                        </a:lnSpc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40"/>
                        </a:lnSpc>
                      </a:pPr>
                      <a:r>
                        <a:rPr lang="cs-CZ" sz="1100">
                          <a:effectLst/>
                        </a:rPr>
                        <a:t>růže šípková (Rosa </a:t>
                      </a:r>
                      <a:r>
                        <a:rPr lang="cs-CZ" sz="1100" spc="-10">
                          <a:effectLst/>
                        </a:rPr>
                        <a:t>canina)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348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87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189092"/>
                  </a:ext>
                </a:extLst>
              </a:tr>
              <a:tr h="770285">
                <a:tc>
                  <a:txBody>
                    <a:bodyPr/>
                    <a:lstStyle/>
                    <a:p>
                      <a:pPr marL="889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4262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javor klen (Acer pseudoplatanus) / jeřáb prostřední (Sorbus intermedia)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695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174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7007648"/>
                  </a:ext>
                </a:extLst>
              </a:tr>
              <a:tr h="513523">
                <a:tc gridSpan="2">
                  <a:txBody>
                    <a:bodyPr/>
                    <a:lstStyle/>
                    <a:p>
                      <a:pPr marL="69850" algn="l">
                        <a:lnSpc>
                          <a:spcPts val="1330"/>
                        </a:lnSpc>
                      </a:pPr>
                      <a:r>
                        <a:rPr lang="cs-CZ" sz="1200">
                          <a:effectLst/>
                        </a:rPr>
                        <a:t>Severní svah </a:t>
                      </a:r>
                      <a:r>
                        <a:rPr lang="cs-CZ" sz="1200" spc="-20">
                          <a:effectLst/>
                        </a:rPr>
                        <a:t>zemního valu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635" algn="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</a:t>
                      </a:r>
                      <a:r>
                        <a:rPr lang="cs-CZ" sz="1100" spc="-25">
                          <a:effectLst/>
                        </a:rPr>
                        <a:t>800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cs-CZ" sz="1100" spc="-20">
                          <a:effectLst/>
                        </a:rPr>
                        <a:t>2200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5448783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bříza bělokorá (Betula </a:t>
                      </a:r>
                      <a:r>
                        <a:rPr lang="cs-CZ" sz="1100" spc="-10">
                          <a:effectLst/>
                        </a:rPr>
                        <a:t>pendula)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</a:t>
                      </a:r>
                      <a:r>
                        <a:rPr lang="cs-CZ" sz="1100" spc="-25">
                          <a:effectLst/>
                        </a:rPr>
                        <a:t>200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550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8030927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889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5"/>
                        </a:lnSpc>
                      </a:pPr>
                      <a:r>
                        <a:rPr lang="cs-CZ" sz="1100">
                          <a:effectLst/>
                        </a:rPr>
                        <a:t>borovice lesní (Pinus sylvestris) </a:t>
                      </a:r>
                      <a:r>
                        <a:rPr lang="cs-CZ" sz="1100" spc="-50">
                          <a:effectLst/>
                        </a:rPr>
                        <a:t>/</a:t>
                      </a:r>
                      <a:endParaRPr lang="cs-CZ" sz="1100">
                        <a:effectLst/>
                      </a:endParaRPr>
                    </a:p>
                    <a:p>
                      <a:pPr marL="69850" algn="l">
                        <a:lnSpc>
                          <a:spcPts val="1210"/>
                        </a:lnSpc>
                      </a:pPr>
                      <a:r>
                        <a:rPr lang="cs-CZ" sz="1100">
                          <a:effectLst/>
                        </a:rPr>
                        <a:t>borovice černá (Pinus </a:t>
                      </a:r>
                      <a:r>
                        <a:rPr lang="cs-CZ" sz="1100" spc="-10">
                          <a:effectLst/>
                        </a:rPr>
                        <a:t>nigra)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760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440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9935708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dub červený (Quercus </a:t>
                      </a:r>
                      <a:r>
                        <a:rPr lang="cs-CZ" sz="1100" spc="-10">
                          <a:effectLst/>
                        </a:rPr>
                        <a:t>rubra)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320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330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065592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889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5"/>
                        </a:lnSpc>
                      </a:pPr>
                      <a:r>
                        <a:rPr lang="cs-CZ" sz="1100">
                          <a:effectLst/>
                        </a:rPr>
                        <a:t>javor klen (Acer pseudoplatanus) </a:t>
                      </a:r>
                      <a:r>
                        <a:rPr lang="cs-CZ" sz="1100" spc="-50">
                          <a:effectLst/>
                        </a:rPr>
                        <a:t>/</a:t>
                      </a:r>
                      <a:endParaRPr lang="cs-CZ" sz="1100">
                        <a:effectLst/>
                      </a:endParaRPr>
                    </a:p>
                    <a:p>
                      <a:pPr marL="69850" algn="l">
                        <a:lnSpc>
                          <a:spcPts val="1210"/>
                        </a:lnSpc>
                      </a:pPr>
                      <a:r>
                        <a:rPr lang="cs-CZ" sz="1100">
                          <a:effectLst/>
                        </a:rPr>
                        <a:t>střemcha obecná (Prunus </a:t>
                      </a:r>
                      <a:r>
                        <a:rPr lang="cs-CZ" sz="1100" spc="-10">
                          <a:effectLst/>
                        </a:rPr>
                        <a:t>padus)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320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330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6059524"/>
                  </a:ext>
                </a:extLst>
              </a:tr>
              <a:tr h="279132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10">
                          <a:effectLst/>
                        </a:rPr>
                        <a:t>trnovník akát </a:t>
                      </a:r>
                      <a:r>
                        <a:rPr lang="cs-CZ" sz="1100">
                          <a:effectLst/>
                        </a:rPr>
                        <a:t>(Robinia </a:t>
                      </a:r>
                      <a:r>
                        <a:rPr lang="cs-CZ" sz="1100" spc="-10">
                          <a:effectLst/>
                        </a:rPr>
                        <a:t>pseudoacacia)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880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220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9597460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jeřáb </a:t>
                      </a:r>
                      <a:r>
                        <a:rPr lang="cs-CZ" sz="1100" spc="-10">
                          <a:effectLst/>
                        </a:rPr>
                        <a:t>prostřední (</a:t>
                      </a:r>
                      <a:r>
                        <a:rPr lang="cs-CZ" sz="1100">
                          <a:effectLst/>
                        </a:rPr>
                        <a:t>Sorbus </a:t>
                      </a:r>
                      <a:r>
                        <a:rPr lang="cs-CZ" sz="1100" spc="-10">
                          <a:effectLst/>
                        </a:rPr>
                        <a:t>intermedia)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880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220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0049050"/>
                  </a:ext>
                </a:extLst>
              </a:tr>
              <a:tr h="279132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růže šípková (Rosa </a:t>
                      </a:r>
                      <a:r>
                        <a:rPr lang="cs-CZ" sz="1100" spc="-10">
                          <a:effectLst/>
                        </a:rPr>
                        <a:t>canina)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440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 dirty="0">
                          <a:effectLst/>
                        </a:rPr>
                        <a:t>110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9913187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4E75427-43C8-9292-8F22-EF5F93DB3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2429"/>
              </p:ext>
            </p:extLst>
          </p:nvPr>
        </p:nvGraphicFramePr>
        <p:xfrm>
          <a:off x="8873913" y="1000215"/>
          <a:ext cx="9237622" cy="41440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4209">
                  <a:extLst>
                    <a:ext uri="{9D8B030D-6E8A-4147-A177-3AD203B41FA5}">
                      <a16:colId xmlns:a16="http://schemas.microsoft.com/office/drawing/2014/main" val="435442150"/>
                    </a:ext>
                  </a:extLst>
                </a:gridCol>
                <a:gridCol w="4359641">
                  <a:extLst>
                    <a:ext uri="{9D8B030D-6E8A-4147-A177-3AD203B41FA5}">
                      <a16:colId xmlns:a16="http://schemas.microsoft.com/office/drawing/2014/main" val="3841589981"/>
                    </a:ext>
                  </a:extLst>
                </a:gridCol>
                <a:gridCol w="1126224">
                  <a:extLst>
                    <a:ext uri="{9D8B030D-6E8A-4147-A177-3AD203B41FA5}">
                      <a16:colId xmlns:a16="http://schemas.microsoft.com/office/drawing/2014/main" val="2737242964"/>
                    </a:ext>
                  </a:extLst>
                </a:gridCol>
                <a:gridCol w="1269489">
                  <a:extLst>
                    <a:ext uri="{9D8B030D-6E8A-4147-A177-3AD203B41FA5}">
                      <a16:colId xmlns:a16="http://schemas.microsoft.com/office/drawing/2014/main" val="1444142959"/>
                    </a:ext>
                  </a:extLst>
                </a:gridCol>
                <a:gridCol w="1938059">
                  <a:extLst>
                    <a:ext uri="{9D8B030D-6E8A-4147-A177-3AD203B41FA5}">
                      <a16:colId xmlns:a16="http://schemas.microsoft.com/office/drawing/2014/main" val="3516870816"/>
                    </a:ext>
                  </a:extLst>
                </a:gridCol>
              </a:tblGrid>
              <a:tr h="1002293">
                <a:tc gridSpan="2">
                  <a:txBody>
                    <a:bodyPr/>
                    <a:lstStyle/>
                    <a:p>
                      <a:pPr marL="69850" algn="l">
                        <a:lnSpc>
                          <a:spcPts val="1355"/>
                        </a:lnSpc>
                      </a:pPr>
                      <a:r>
                        <a:rPr lang="cs-CZ" sz="1200" spc="-10" dirty="0">
                          <a:effectLst/>
                        </a:rPr>
                        <a:t>Jižní svah zemního </a:t>
                      </a:r>
                      <a:r>
                        <a:rPr lang="cs-CZ" sz="1200" spc="-20" dirty="0">
                          <a:effectLst/>
                        </a:rPr>
                        <a:t>valu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635" algn="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 </a:t>
                      </a:r>
                      <a:r>
                        <a:rPr lang="cs-CZ" sz="1100" spc="-25">
                          <a:effectLst/>
                        </a:rPr>
                        <a:t>800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</a:t>
                      </a:r>
                      <a:r>
                        <a:rPr lang="cs-CZ" sz="1100" spc="-25">
                          <a:effectLst/>
                        </a:rPr>
                        <a:t>450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7548435"/>
                  </a:ext>
                </a:extLst>
              </a:tr>
              <a:tr h="435091">
                <a:tc>
                  <a:txBody>
                    <a:bodyPr/>
                    <a:lstStyle/>
                    <a:p>
                      <a:pPr marL="889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5"/>
                        </a:lnSpc>
                      </a:pPr>
                      <a:r>
                        <a:rPr lang="cs-CZ" sz="1100">
                          <a:effectLst/>
                        </a:rPr>
                        <a:t>borovice lesní (Pinus sylvestris) </a:t>
                      </a:r>
                      <a:r>
                        <a:rPr lang="cs-CZ" sz="1100" spc="-50">
                          <a:effectLst/>
                        </a:rPr>
                        <a:t>/</a:t>
                      </a:r>
                      <a:endParaRPr lang="cs-CZ" sz="1100">
                        <a:effectLst/>
                      </a:endParaRPr>
                    </a:p>
                    <a:p>
                      <a:pPr marL="69850" algn="l">
                        <a:lnSpc>
                          <a:spcPts val="1210"/>
                        </a:lnSpc>
                      </a:pPr>
                      <a:r>
                        <a:rPr lang="cs-CZ" sz="1100">
                          <a:effectLst/>
                        </a:rPr>
                        <a:t>borovice černá (Pinus </a:t>
                      </a:r>
                      <a:r>
                        <a:rPr lang="cs-CZ" sz="1100" spc="-10">
                          <a:effectLst/>
                        </a:rPr>
                        <a:t>nigra)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</a:t>
                      </a:r>
                      <a:r>
                        <a:rPr lang="cs-CZ" sz="1100" spc="-25">
                          <a:effectLst/>
                        </a:rPr>
                        <a:t>280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6037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</a:t>
                      </a:r>
                      <a:r>
                        <a:rPr lang="cs-CZ" sz="1100" spc="-25">
                          <a:effectLst/>
                        </a:rPr>
                        <a:t>070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6693723"/>
                  </a:ext>
                </a:extLst>
              </a:tr>
              <a:tr h="544808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10">
                          <a:effectLst/>
                        </a:rPr>
                        <a:t>trnovník akát</a:t>
                      </a:r>
                      <a:r>
                        <a:rPr lang="cs-CZ" sz="1100">
                          <a:effectLst/>
                        </a:rPr>
                        <a:t> (Robinia </a:t>
                      </a:r>
                      <a:r>
                        <a:rPr lang="cs-CZ" sz="1100" spc="-10">
                          <a:effectLst/>
                        </a:rPr>
                        <a:t>pseudoacacia)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</a:t>
                      </a:r>
                      <a:r>
                        <a:rPr lang="cs-CZ" sz="1100" spc="-25">
                          <a:effectLst/>
                        </a:rPr>
                        <a:t>070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518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7076592"/>
                  </a:ext>
                </a:extLst>
              </a:tr>
              <a:tr h="587617">
                <a:tc>
                  <a:txBody>
                    <a:bodyPr/>
                    <a:lstStyle/>
                    <a:p>
                      <a:pPr marL="8890" algn="ctr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15"/>
                        </a:lnSpc>
                      </a:pPr>
                      <a:r>
                        <a:rPr lang="cs-CZ" sz="1100" dirty="0">
                          <a:effectLst/>
                        </a:rPr>
                        <a:t>javor klen (Acer </a:t>
                      </a:r>
                      <a:r>
                        <a:rPr lang="cs-CZ" sz="1100" dirty="0" err="1">
                          <a:effectLst/>
                        </a:rPr>
                        <a:t>pseudoplatanus</a:t>
                      </a:r>
                      <a:r>
                        <a:rPr lang="cs-CZ" sz="1100" dirty="0">
                          <a:effectLst/>
                        </a:rPr>
                        <a:t>) </a:t>
                      </a:r>
                      <a:r>
                        <a:rPr lang="cs-CZ" sz="1100" spc="-50" dirty="0">
                          <a:effectLst/>
                        </a:rPr>
                        <a:t>/</a:t>
                      </a:r>
                      <a:endParaRPr lang="cs-CZ" sz="1100" dirty="0">
                        <a:effectLst/>
                      </a:endParaRPr>
                    </a:p>
                    <a:p>
                      <a:pPr marL="69850" algn="l">
                        <a:lnSpc>
                          <a:spcPts val="12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střemcha obecná (</a:t>
                      </a:r>
                      <a:r>
                        <a:rPr lang="cs-CZ" sz="1100" dirty="0" err="1">
                          <a:effectLst/>
                        </a:rPr>
                        <a:t>Prunus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spc="-10" dirty="0" err="1">
                          <a:effectLst/>
                        </a:rPr>
                        <a:t>padus</a:t>
                      </a:r>
                      <a:r>
                        <a:rPr lang="cs-CZ" sz="1100" spc="-1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702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</a:t>
                      </a:r>
                      <a:r>
                        <a:rPr lang="cs-CZ" sz="1100" spc="-25">
                          <a:effectLst/>
                        </a:rPr>
                        <a:t>380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345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8871015"/>
                  </a:ext>
                </a:extLst>
              </a:tr>
              <a:tr h="475163">
                <a:tc>
                  <a:txBody>
                    <a:bodyPr/>
                    <a:lstStyle/>
                    <a:p>
                      <a:pPr marL="889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5"/>
                        </a:lnSpc>
                      </a:pPr>
                      <a:r>
                        <a:rPr lang="cs-CZ" sz="1100">
                          <a:effectLst/>
                        </a:rPr>
                        <a:t>jeřáb ptačí (Sorbus aucuparia) </a:t>
                      </a:r>
                      <a:r>
                        <a:rPr lang="cs-CZ" sz="1100" spc="-50">
                          <a:effectLst/>
                        </a:rPr>
                        <a:t>/</a:t>
                      </a:r>
                      <a:endParaRPr lang="cs-CZ" sz="1100">
                        <a:effectLst/>
                      </a:endParaRPr>
                    </a:p>
                    <a:p>
                      <a:pPr marL="69850" algn="l">
                        <a:lnSpc>
                          <a:spcPts val="1210"/>
                        </a:lnSpc>
                      </a:pPr>
                      <a:r>
                        <a:rPr lang="cs-CZ" sz="1100">
                          <a:effectLst/>
                        </a:rPr>
                        <a:t>jeřáb </a:t>
                      </a:r>
                      <a:r>
                        <a:rPr lang="cs-CZ" sz="1100" spc="-10">
                          <a:effectLst/>
                        </a:rPr>
                        <a:t>prostřední (</a:t>
                      </a:r>
                      <a:r>
                        <a:rPr lang="cs-CZ" sz="1100">
                          <a:effectLst/>
                        </a:rPr>
                        <a:t>Sorbus </a:t>
                      </a:r>
                      <a:r>
                        <a:rPr lang="cs-CZ" sz="1100" spc="-10">
                          <a:effectLst/>
                        </a:rPr>
                        <a:t>intermedia)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0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690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173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9983663"/>
                  </a:ext>
                </a:extLst>
              </a:tr>
              <a:tr h="544808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tis obecný (Taxus </a:t>
                      </a:r>
                      <a:r>
                        <a:rPr lang="cs-CZ" sz="1100" spc="-10">
                          <a:effectLst/>
                        </a:rPr>
                        <a:t>bacatta)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690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173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0470263"/>
                  </a:ext>
                </a:extLst>
              </a:tr>
              <a:tr h="554299">
                <a:tc>
                  <a:txBody>
                    <a:bodyPr/>
                    <a:lstStyle/>
                    <a:p>
                      <a:pPr marL="8890" algn="ctr">
                        <a:lnSpc>
                          <a:spcPts val="1215"/>
                        </a:lnSpc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růže šípková (Rosa </a:t>
                      </a:r>
                      <a:r>
                        <a:rPr lang="cs-CZ" sz="1100" spc="-10">
                          <a:effectLst/>
                        </a:rPr>
                        <a:t>canina)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0" algn="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2444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cs-CZ" sz="1100" spc="-25">
                          <a:effectLst/>
                        </a:rPr>
                        <a:t>650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265" marR="4572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cs-CZ" sz="1100" spc="-25" dirty="0">
                          <a:effectLst/>
                        </a:rPr>
                        <a:t>173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560599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67FDC1-EEC7-3E75-CC9E-E09F9E035C55}"/>
              </a:ext>
            </a:extLst>
          </p:cNvPr>
          <p:cNvSpPr txBox="1"/>
          <p:nvPr/>
        </p:nvSpPr>
        <p:spPr>
          <a:xfrm>
            <a:off x="10033503" y="6484757"/>
            <a:ext cx="9200146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0525">
              <a:spcBef>
                <a:spcPts val="600"/>
              </a:spcBef>
              <a:spcAft>
                <a:spcPts val="0"/>
              </a:spcAft>
            </a:pPr>
            <a:r>
              <a:rPr lang="cs-CZ" sz="200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Výsadba se předpokládá ze školkařského materiálu s výškou </a:t>
            </a:r>
            <a:r>
              <a:rPr lang="cs-CZ" sz="2000" spc="-1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výsadby:</a:t>
            </a:r>
            <a:endParaRPr lang="cs-CZ" sz="2000" dirty="0"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742950" lvl="1" indent="-285750">
              <a:spcBef>
                <a:spcPts val="82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38835" algn="l"/>
                <a:tab pos="839470" algn="l"/>
              </a:tabLst>
            </a:pPr>
            <a:r>
              <a:rPr lang="cs-CZ" sz="200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 stálezelené rostliny 0,5 – 1,5 </a:t>
            </a:r>
            <a:r>
              <a:rPr lang="cs-CZ" sz="2000" spc="-5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</a:t>
            </a:r>
            <a:endParaRPr lang="cs-CZ" sz="2000" dirty="0"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Bef>
                <a:spcPts val="2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38835" algn="l"/>
                <a:tab pos="839470" algn="l"/>
              </a:tabLst>
            </a:pPr>
            <a:r>
              <a:rPr lang="cs-CZ" sz="200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 listnaté stromy 1,5 – 2,0 </a:t>
            </a:r>
            <a:r>
              <a:rPr lang="cs-CZ" sz="2000" spc="-5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</a:t>
            </a:r>
            <a:endParaRPr lang="cs-CZ" sz="2000" dirty="0">
              <a:solidFill>
                <a:schemeClr val="bg1">
                  <a:lumMod val="95000"/>
                </a:schemeClr>
              </a:solidFill>
              <a:effectLst/>
              <a:latin typeface="Arial Narrow" panose="020B0606020202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r>
              <a:rPr lang="cs-CZ" sz="200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30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0" y="24493"/>
            <a:ext cx="14954865" cy="10288588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5368" h="10288588">
                <a:moveTo>
                  <a:pt x="3700321" y="0"/>
                </a:moveTo>
                <a:lnTo>
                  <a:pt x="14925368" y="0"/>
                </a:lnTo>
                <a:lnTo>
                  <a:pt x="4636780" y="10288588"/>
                </a:lnTo>
                <a:lnTo>
                  <a:pt x="0" y="10288588"/>
                </a:lnTo>
                <a:lnTo>
                  <a:pt x="0" y="370032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12684"/>
          <a:stretch>
            <a:fillRect/>
          </a:stretch>
        </p:blipFill>
        <p:spPr>
          <a:xfrm>
            <a:off x="4646930" y="-2382"/>
            <a:ext cx="13651219" cy="10288588"/>
          </a:xfrm>
          <a:custGeom>
            <a:avLst/>
            <a:gdLst>
              <a:gd name="connsiteX0" fmla="*/ 10288588 w 13651219"/>
              <a:gd name="connsiteY0" fmla="*/ 0 h 10288588"/>
              <a:gd name="connsiteX1" fmla="*/ 13651219 w 13651219"/>
              <a:gd name="connsiteY1" fmla="*/ 0 h 10288588"/>
              <a:gd name="connsiteX2" fmla="*/ 13651219 w 13651219"/>
              <a:gd name="connsiteY2" fmla="*/ 10288588 h 10288588"/>
              <a:gd name="connsiteX3" fmla="*/ 0 w 13651219"/>
              <a:gd name="connsiteY3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219" h="10288588">
                <a:moveTo>
                  <a:pt x="10288588" y="0"/>
                </a:moveTo>
                <a:lnTo>
                  <a:pt x="13651219" y="0"/>
                </a:lnTo>
                <a:lnTo>
                  <a:pt x="13651219" y="10288588"/>
                </a:lnTo>
                <a:lnTo>
                  <a:pt x="0" y="10288588"/>
                </a:lnTo>
                <a:close/>
              </a:path>
            </a:pathLst>
          </a:custGeom>
        </p:spPr>
      </p:pic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15619-F18F-91C9-E8BF-49325795CF7C}"/>
              </a:ext>
            </a:extLst>
          </p:cNvPr>
          <p:cNvSpPr txBox="1"/>
          <p:nvPr/>
        </p:nvSpPr>
        <p:spPr>
          <a:xfrm>
            <a:off x="7128679" y="1368796"/>
            <a:ext cx="35237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Závěry hlukové studie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60704A4-4EC3-7403-A8FD-BF6312FAA7EC}"/>
              </a:ext>
            </a:extLst>
          </p:cNvPr>
          <p:cNvSpPr txBox="1"/>
          <p:nvPr/>
        </p:nvSpPr>
        <p:spPr>
          <a:xfrm>
            <a:off x="1777284" y="2375655"/>
            <a:ext cx="153773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Analýza akustického vlivu, provedená pro vybrané časové horizonty a příslušné systémy provozu těžebních zařízení, prokázala, že účinnost navrhovaného zemního valu o výšce 5 m, šířce koruny 20 m, délce 1012 m a cílové výšce zeleně 15 m je v příhraniční oblasti, která je nejblíže umístění valu (oblast lokalizace bodu GC-2), přibližně 3 dB. Ve větších vzdálenostech zemní val nevykazuje výraznou účinnost, ovšem díky použití vysoké zeleně a mírnějšímu sklonu jižního svahu (1:2 a ve střední části 1:3) přispěje k vizuálnímu zlepšení pohledu od strany lokality Uhelná směrem k těžební jámě a zcela ji zastíní. Na základě analýzy bylo zjištěno, že optimální výška valu činí 5 m. Zvýšením zemního valu nedojde ke zvýšení jeho účinnosti.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5AB395A-0C18-D9AF-B4B2-206A1538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825" y="6146149"/>
            <a:ext cx="5511937" cy="39358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B8ADA3-2AF9-1516-CA29-34E8C0C4D509}"/>
              </a:ext>
            </a:extLst>
          </p:cNvPr>
          <p:cNvSpPr txBox="1"/>
          <p:nvPr/>
        </p:nvSpPr>
        <p:spPr>
          <a:xfrm>
            <a:off x="12075301" y="6920373"/>
            <a:ext cx="68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GC-2</a:t>
            </a:r>
          </a:p>
        </p:txBody>
      </p:sp>
    </p:spTree>
    <p:extLst>
      <p:ext uri="{BB962C8B-B14F-4D97-AF65-F5344CB8AC3E}">
        <p14:creationId xmlns:p14="http://schemas.microsoft.com/office/powerpoint/2010/main" val="8379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Main">
  <a:themeElements>
    <a:clrScheme name="ALTEZZA_Red">
      <a:dk1>
        <a:srgbClr val="000000"/>
      </a:dk1>
      <a:lt1>
        <a:srgbClr val="FFFFFF"/>
      </a:lt1>
      <a:dk2>
        <a:srgbClr val="7A5B58"/>
      </a:dk2>
      <a:lt2>
        <a:srgbClr val="E7E6E6"/>
      </a:lt2>
      <a:accent1>
        <a:srgbClr val="FE341B"/>
      </a:accent1>
      <a:accent2>
        <a:srgbClr val="FED6D1"/>
      </a:accent2>
      <a:accent3>
        <a:srgbClr val="FEADA3"/>
      </a:accent3>
      <a:accent4>
        <a:srgbClr val="FE8576"/>
      </a:accent4>
      <a:accent5>
        <a:srgbClr val="D11700"/>
      </a:accent5>
      <a:accent6>
        <a:srgbClr val="8B0F00"/>
      </a:accent6>
      <a:hlink>
        <a:srgbClr val="48A1FA"/>
      </a:hlink>
      <a:folHlink>
        <a:srgbClr val="C490AA"/>
      </a:folHlink>
    </a:clrScheme>
    <a:fontScheme name="Montserrat_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Basic" id="{E1943ED4-74EF-4F8C-B10E-AE5D64934FE9}" vid="{0DB25F52-A022-425B-980A-1299967136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16489</TotalTime>
  <Words>1058</Words>
  <Application>Microsoft Office PowerPoint</Application>
  <PresentationFormat>Vlastní</PresentationFormat>
  <Paragraphs>204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Montserrat</vt:lpstr>
      <vt:lpstr>Roboto</vt:lpstr>
      <vt:lpstr>Symbol</vt:lpstr>
      <vt:lpstr>Times New Roman</vt:lpstr>
      <vt:lpstr>1_Main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Cover Template V 1.0</dc:title>
  <dc:creator>Jan Zeman</dc:creator>
  <cp:lastModifiedBy>Čech Petr</cp:lastModifiedBy>
  <cp:revision>8</cp:revision>
  <dcterms:created xsi:type="dcterms:W3CDTF">2016-02-06T19:59:13Z</dcterms:created>
  <dcterms:modified xsi:type="dcterms:W3CDTF">2022-08-05T06:04:33Z</dcterms:modified>
</cp:coreProperties>
</file>